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OPENING / WELCOME (about 3 minutes)
Welcome the men warmly and explain that the topic is serious but full of hope. Say something like: “Tonight is not about tearing down assurance that is truly rooted in Christ. It is about letting the Word of God test empty assumptions and strengthen real assurance.”
PRAYER FOCUS
Pray for humility, honesty, and spiritual clarity. Ask the Lord to protect the men from both false assurance and unnecessary despair. Ask that every man would leave seeing Christ more clearly, not merely looking harder at himself.
TRANSITION
Explain that this teaching was built from 1 John and from the burden Paul Washer pressed in his sermon: examine yourself by Scripture, not by feelings, religious memories, family background, or comparison to others.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is addressing people who once seemed connected to the fellowship but departed from the truth. Their leaving revealed that they were never truly “of us.” This is a sober warning about temporary religion.
IMPORTANT CLARIFICATION
Be careful not to crush men who have had hard seasons, church wounds, confusion, or temporary drifting. John is not saying every wounded person is lost. He is talking about a settled departure from Christ and apostolic truth.
APPLICATION
Ask whether we remain under the authority of Scripture when corrected. Many people do not leave truth all at once; they slowly become bored with holiness, irritated by doctrine, and attracted to easier teaching.
HOPE
True perseverance is not based on our strength. God keeps His people. The same grace that saves also preserves.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now tests doctrine. Saving faith is not faith in a self-invented Jesus. It is faith in the Son revealed in Scripture. The true Christ cannot be divided.
TEACHING EMPHASIS
Explain the danger of wanting Jesus as helper, therapist, provider, or emergency contact while rejecting Him as Lord. The biblical Christ is not an accessory. He is Savior and King.
MEN’S APPLICATION
Ask: “Do I submit to Christ when His Word challenges my preferences? Do I call Him Lord while reserving areas of my life from His authority?” Men need to see that receiving Christ includes bowing to Christ.
GOSPEL CENTER
Keep this Christ-centered. The point is not merely to believe correct facts, though truth matters. The point is to receive the living Son as He truly 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says everyone who practices righteousness has been born of God. The key word is “practice.” This is not perfectionism. This is pattern and direction.
CLARIFY THE ORDER
We do not practice righteousness to become born again. We practice righteousness because we have been born again. The root is new birth; the fruit is righteous practice.
PRACTICAL EXAMPLES
Mention truthfulness, repentance, forgiveness, purity, responsibility, humility, service, and obedience when no one is watching. Do not leave righteousness as an abstract idea.
SELF-EXAMINATION
Ask: “Is there evidence that God is training me? Am I harder to sin comfortably than I used to be? Am I quicker to repent? Is Christ shaping my decisions?”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connects future hope with present purity. Because we will see Christ and be like Him, we purify ourselves now. Hope is not passive speculation; hope is active sanctification.
THEOLOGICAL EMPHASIS
This is a strong place to say that end-times teaching should produce endurance, holiness, and readiness. It should not merely create arguments, charts, or curiosity.
MEN’S APPLICATION
Ask: “If you knew you would stand before Christ, what would need to change? What habit, attitude, relationship, or hidden compromise would you no longer treat casually?”
HOPEFUL NOTE
Purifying ourselves does not mean we cleanse ourselves apart from grace. It means grace creates a holy longing: “Lord, make me ready to see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Bring the ten tests to their center: Christ. John writes, “Whoever has the Son has life.” Eternal life is not merely a destination; it is life in the Son.
PASTORAL WARNING
A man can have church memories, family religion, ministry activity, baptism, a title, and Bible knowledge and still not have Christ. Do not let religious surroundings substitute for union with the Son.
GOSPEL INVITATION
Say clearly: “If these tests expose that you have only religion, run to Christ. If these tests reveal weak but real grace, run to Christ. Either way, the answer is Christ.”
ASSURANCE
True assurance is not built on empty words. It is rooted in Christ and confirmed by the fruit of a life being changed by Christ.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FACILITATION NOTES
Do not rush this final slide. The presentation content is important, but the moment of response is where men begin processing what the Spirit has exposed. If the room is large, have them break into groups of two or three. If the room is smaller, you can take responses as a whole group.
DISCUSSION GUIDANCE
Keep the questions personal, not theoretical. If men start discussing “people out there,” bring it back: “Which test challenged you?” “Where do you need Christ to work?” “What step of obedience is before you?”
CLOSING GOSPEL EMPHASIS
End with hope. The tests do not save. Christ saves. The tests do not replace grace. They reveal whether grace is at work. Say: “The goal is not to leave condemned if you run to Christ. The goal is to leave honest, surrendered, and clinging to Him.”
PRAYER PROMPT
Pray for exposed sin to lead to confession, weak faith to find assurance in Christ, hidden compromise to come into the light, and every man’s walk to increasingly match his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OF THIS SLIDE
Use this as the agenda slide. It helps the men know the teaching has structure and that you will include space to breathe, reflect, and discuss. Mention that the goal is not to rush through material but to walk through Scripture with sober hearts.
TIMING GUIDANCE
Keep the first hour moving. Tests 1–5 should take about eight minutes each. The break happens after the fifth test because the first half covers light, sin, obedience, love, and worldliness — these are heavy points and the men will need a pause.
PASTORAL FRAME
Say: “The tests are not here so we can condemn one another. The tests are here so we stop lying to ourselves. The same Scripture that wounds our pride also leads us to Christ for mercy.”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TEACHING FLOW
Start by explaining the difference between biblical examination and unhealthy fear. Biblical examination asks, “What does Scripture reveal?” Unhealthy fear asks, “How do I feel today?” John writes to give true believers assurance, but he gives that assurance through truth, not sentiment.
KEY EXPLANATION
Make clear that works do not save. Obedience, confession, love, perseverance, and holiness are not payments we give God in exchange for salvation. They are signs that salvation has taken root. Use the example of fruit on a tree: fruit does not make the tree alive; fruit reveals that the tree is alive.
APPLICATION FOR MEN
Men can be especially tempted to measure themselves by productivity, toughness, provider status, public reputation, or church involvement. Press the point that none of those is the final test. The question is whether Christ has changed the heart and direction of the life.
TRANSITION
Say: “With that foundation, let’s walk through the ten tests. We are not asking whether we have reached perfection. We are asking whether there is a real, God-given direction.”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Begin with God’s character. John does not begin by asking what we feel about ourselves. He begins with who God is: light. That means God is holy, pure, true, and without compromise. No darkness lives in Him.
WASHER-STYLE BURDEN
Emphasize that the danger is not a believer who stumbles and grieves. The danger is the person who claims fellowship with God while walking in darkness as a settled pattern. Washer presses this because false assurance lets people sleep while their life contradicts their confession.
MEN’S APPLICATION
Ask the men to think about private patterns: speech, entertainment, anger, lust, business practices, hidden habits, and unresolved bitterness. Do not ask if they have ever failed. Ask whether darkness is being defended or brought into the light.
TRANSITION
Say: “A true believer may stumble in darkness, but he cannot build a home there. When the light exposes us, the next test is what we do with what God reveals.”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is not teaching sinless perfection. He says the person who claims to have no sin is deceived. The question is not whether sin exists; the question is whether we confess it or cover it.
PASTORAL BALANCE
Make sure tender believers hear hope here. A struggling believer who grieves and confesses sin is not the same as a hardened professor who excuses sin. The ache over sin can itself be evidence of grace.
MEN’S APPLICATION
Name the male tendency to hide weakness. Men often cover sin with silence, busyness, comparison, anger, or religious language. Say: “A man of God is not a man who never needs confession. A man of God is a man who stops hiding.”
CHRIST-CENTERED EMPHASIS
Point them to Christ the Advocate. Confession is possible because Jesus is not shocked by exposed sin. He died for it, intercedes for His people, and cleanses those who come to Him.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CONNECTION TO PRIOR SERMONS
Remind the group that you already preached 1 John 2:1–6. This slide gathers that foundation: the claim must match the walk. John is testing words by life.
EXPOSITORY POINT
John does not say, “By this we know that we have come to know Him, if we had an emotional moment.” He says we know by whether we keep His commandments. “Keep” carries the idea of guarding, valuing, observing, and taking seriously.
APPLICATION
Ask: “When God’s Word confronts your money, your marriage, your mouth, your pride, your anger, your sexuality, or your forgiveness — does it have authority?” The issue is not perfection. The issue is submission.
TRANSITION
Say: “Obedience is not cold legalism when it flows from knowing Christ. The next test shows that this new life also changes how we relate to God’s people.”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John continues using the language of “whoever says.” He tests the claim of being in the light by our treatment of the brother. Love for the brethren is not optional decoration; it is evidence of divine life.
CLARIFICATION
Do not make this sound unrealistic. Believers can disagree. Believers can wound each other. There can be conflict that needs wisdom and boundaries. But John is dealing with settled hatred, refusal to love, and a heart that is comfortable despising the people of God.
MEN’S APPLICATION
Speak to isolation, rivalry, competitiveness, unforgiveness, and emotional withdrawal. Men can sit in the same room and still refuse brotherhood. Ask: “Are you willing to be known, corrected, helped, and held accountable by other men?”
TRANSITION
Say: “The life of a child of God creates a new family. But it also creates a new separation from the world’s system. That brings us to the fifth 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EXPOSITORY POINT
Explain that “world” does not mean creation or people. John is talking about the fallen system opposed to God: lust of the flesh, lust of the eyes, and pride of life.
WASHER-STYLE BURDEN
Press the line: many people want Jesus as insurance but not as treasure. They want forgiveness without surrender, heaven without holiness, and Christ without losing their love affair with the age.
MEN’S APPLICATION
Ask practical questions: What do you envy? What do you run to for comfort? What do you defend even when Scripture confronts it? What would anger you if God asked you to surrender it? This gets beneath behavior to affection.
SETUP FOR BREAK
End with a moment of silence. Invite the men to ask, “Lord, what love is ruling me?” Then send them to the 10-minute break with that question in mind.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BREAK MANAGEMENT
Set a visible timer for 10 minutes. Tell the men exactly when to return. If possible, have someone help gather the men back so you do not lose time.
SPIRITUAL PURPOSE OF THE BREAK
Do not let the break become a total mental reset. Encourage them to jot down one line: “The test that pressed me most was ______.” This prepares them for the second half and the closing discussion.
RETURN TRANSITION
When they come back, pray briefly: “Lord, keep speaking. Do not let us hear and walk away unchanged.” Then restart with Test 6: perseverance in the truth.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the_tests_of_a_true_walk.png">    </p:cNvPr>
          <p:cNvPicPr>
            <a:picLocks noChangeAspect="1"/>
          </p:cNvPicPr>
          <p:nvPr/>
        </p:nvPicPr>
        <p:blipFill>
          <a:blip r:embed="rId1"/>
          <a:srcRect l="0" r="0" t="25" b="25"/>
          <a:stretch/>
        </p:blipFill>
        <p:spPr>
          <a:xfrm>
            <a:off x="0" y="0"/>
            <a:ext cx="12191695" cy="6858000"/>
          </a:xfrm>
          <a:prstGeom prst="rect">
            <a:avLst/>
          </a:prstGeom>
        </p:spPr>
      </p:pic>
      <p:sp>
        <p:nvSpPr>
          <p:cNvPr id="3" name="Text 0"/>
          <p:cNvSpPr/>
          <p:nvPr/>
        </p:nvSpPr>
        <p:spPr>
          <a:xfrm>
            <a:off x="0" y="5989320"/>
            <a:ext cx="12191695" cy="612648"/>
          </a:xfrm>
          <a:prstGeom prst="rect">
            <a:avLst/>
          </a:prstGeom>
          <a:solidFill>
            <a:srgbClr val="000000">
              <a:alpha val="75000"/>
            </a:srgbClr>
          </a:solidFill>
          <a:ln/>
        </p:spPr>
        <p:txBody>
          <a:bodyPr wrap="square" lIns="0" tIns="0" rIns="0" bIns="0" rtlCol="0" anchor="ctr">
            <a:normAutofit/>
          </a:bodyPr>
          <a:lstStyle/>
          <a:p>
            <a:pPr algn="ctr" indent="0" marL="0">
              <a:buNone/>
            </a:pPr>
            <a:r>
              <a:rPr lang="en-US" sz="1600" b="1" dirty="0">
                <a:solidFill>
                  <a:srgbClr val="EFE6D0"/>
                </a:solidFill>
                <a:latin typeface="Aptos" pitchFamily="34" charset="0"/>
                <a:ea typeface="Aptos" pitchFamily="34" charset="-122"/>
                <a:cs typeface="Aptos" pitchFamily="34" charset="-120"/>
              </a:rPr>
              <a:t>Men’s Meeting • July 25 • 2-Hour Teaching &amp; Discussion • 1 John / 2 Corinthians 13:5</a:t>
            </a: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6</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CONTINUE IN THE TRUTH?</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2:19</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1:10–1:18</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John speaks of those who appeared to belong, but later departed from the truth.
</a:t>
            </a:r>
            <a:pPr indent="0" marL="0">
              <a:buNone/>
            </a:pPr>
            <a:r>
              <a:rPr lang="en-US" sz="2000" dirty="0">
                <a:solidFill>
                  <a:srgbClr val="F8F8F5"/>
                </a:solidFill>
                <a:latin typeface="Aptos" pitchFamily="34" charset="0"/>
                <a:ea typeface="Aptos" pitchFamily="34" charset="-122"/>
                <a:cs typeface="Aptos" pitchFamily="34" charset="-120"/>
              </a:rPr>
              <a:t>• Perseverance is not proof of our strength; it is evidence that God keeps His people.
</a:t>
            </a:r>
            <a:pPr indent="0" marL="0">
              <a:buNone/>
            </a:pPr>
            <a:r>
              <a:rPr lang="en-US" sz="2000" dirty="0">
                <a:solidFill>
                  <a:srgbClr val="F8F8F5"/>
                </a:solidFill>
                <a:latin typeface="Aptos" pitchFamily="34" charset="0"/>
                <a:ea typeface="Aptos" pitchFamily="34" charset="-122"/>
                <a:cs typeface="Aptos" pitchFamily="34" charset="-120"/>
              </a:rPr>
              <a:t>• Deception often begins with boredom — tired of holiness, doctrine, correction, and the gospel.
</a:t>
            </a:r>
            <a:pPr indent="0" marL="0">
              <a:buNone/>
            </a:pPr>
            <a:r>
              <a:rPr lang="en-US" sz="2000" dirty="0">
                <a:solidFill>
                  <a:srgbClr val="F8F8F5"/>
                </a:solidFill>
                <a:latin typeface="Aptos" pitchFamily="34" charset="0"/>
                <a:ea typeface="Aptos" pitchFamily="34" charset="-122"/>
                <a:cs typeface="Aptos" pitchFamily="34" charset="-120"/>
              </a:rPr>
              <a:t>• True believers may struggle, but they do not finally abandon Christ.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2:19
</a:t>
            </a:r>
            <a:pPr indent="0" marL="0">
              <a:buNone/>
            </a:pPr>
            <a:r>
              <a:rPr lang="en-US" sz="1600" i="1" dirty="0">
                <a:solidFill>
                  <a:srgbClr val="EFE6D0"/>
                </a:solidFill>
                <a:latin typeface="Georgia" pitchFamily="34" charset="0"/>
                <a:ea typeface="Georgia" pitchFamily="34" charset="-122"/>
                <a:cs typeface="Georgia" pitchFamily="34" charset="-120"/>
              </a:rPr>
              <a:t>“They went out from us, but they were not of us.”</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Am I remaining in Christ and in the apostolic truth?</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7</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CONFESS THE TRUE CHRIST?</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2:22–23</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1:18–1:26</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Not every “Jesus” people speak of is the Jesus of Scripture.
</a:t>
            </a:r>
            <a:pPr indent="0" marL="0">
              <a:buNone/>
            </a:pPr>
            <a:r>
              <a:rPr lang="en-US" sz="2000" dirty="0">
                <a:solidFill>
                  <a:srgbClr val="F8F8F5"/>
                </a:solidFill>
                <a:latin typeface="Aptos" pitchFamily="34" charset="0"/>
                <a:ea typeface="Aptos" pitchFamily="34" charset="-122"/>
                <a:cs typeface="Aptos" pitchFamily="34" charset="-120"/>
              </a:rPr>
              <a:t>• The biblical Christ is God’s Son, Lord, Savior, Prophet, Priest, and King.
</a:t>
            </a:r>
            <a:pPr indent="0" marL="0">
              <a:buNone/>
            </a:pPr>
            <a:r>
              <a:rPr lang="en-US" sz="2000" dirty="0">
                <a:solidFill>
                  <a:srgbClr val="F8F8F5"/>
                </a:solidFill>
                <a:latin typeface="Aptos" pitchFamily="34" charset="0"/>
                <a:ea typeface="Aptos" pitchFamily="34" charset="-122"/>
                <a:cs typeface="Aptos" pitchFamily="34" charset="-120"/>
              </a:rPr>
              <a:t>• We cannot receive His forgiveness while rejecting His authority.
</a:t>
            </a:r>
            <a:pPr indent="0" marL="0">
              <a:buNone/>
            </a:pPr>
            <a:r>
              <a:rPr lang="en-US" sz="2000" dirty="0">
                <a:solidFill>
                  <a:srgbClr val="F8F8F5"/>
                </a:solidFill>
                <a:latin typeface="Aptos" pitchFamily="34" charset="0"/>
                <a:ea typeface="Aptos" pitchFamily="34" charset="-122"/>
                <a:cs typeface="Aptos" pitchFamily="34" charset="-120"/>
              </a:rPr>
              <a:t>• The Christ who saves is the Christ who rules.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2:22–23
</a:t>
            </a:r>
            <a:pPr indent="0" marL="0">
              <a:buNone/>
            </a:pPr>
            <a:r>
              <a:rPr lang="en-US" sz="1600" i="1" dirty="0">
                <a:solidFill>
                  <a:srgbClr val="EFE6D0"/>
                </a:solidFill>
                <a:latin typeface="Georgia" pitchFamily="34" charset="0"/>
                <a:ea typeface="Georgia" pitchFamily="34" charset="-122"/>
                <a:cs typeface="Georgia" pitchFamily="34" charset="-120"/>
              </a:rPr>
              <a:t>“Who is the liar but he who denies that Jesus is the Christ?”</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Do I want all of Christ, or only the parts that cost me nothing?</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8</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PRACTICE RIGHTEOUSNESS?</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2:29; 3:9–10</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1:26–1:34</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Practice does not mean perfection; it means pattern, direction, and what characterizes the life.
</a:t>
            </a:r>
            <a:pPr indent="0" marL="0">
              <a:buNone/>
            </a:pPr>
            <a:r>
              <a:rPr lang="en-US" sz="2000" dirty="0">
                <a:solidFill>
                  <a:srgbClr val="F8F8F5"/>
                </a:solidFill>
                <a:latin typeface="Aptos" pitchFamily="34" charset="0"/>
                <a:ea typeface="Aptos" pitchFamily="34" charset="-122"/>
                <a:cs typeface="Aptos" pitchFamily="34" charset="-120"/>
              </a:rPr>
              <a:t>• The one born of God cannot live in sin as a settled, unrepentant practice.
</a:t>
            </a:r>
            <a:pPr indent="0" marL="0">
              <a:buNone/>
            </a:pPr>
            <a:r>
              <a:rPr lang="en-US" sz="2000" dirty="0">
                <a:solidFill>
                  <a:srgbClr val="F8F8F5"/>
                </a:solidFill>
                <a:latin typeface="Aptos" pitchFamily="34" charset="0"/>
                <a:ea typeface="Aptos" pitchFamily="34" charset="-122"/>
                <a:cs typeface="Aptos" pitchFamily="34" charset="-120"/>
              </a:rPr>
              <a:t>• Grace trains us to tell truth, repent, forgive, serve, submit, and obey.
</a:t>
            </a:r>
            <a:pPr indent="0" marL="0">
              <a:buNone/>
            </a:pPr>
            <a:r>
              <a:rPr lang="en-US" sz="2000" dirty="0">
                <a:solidFill>
                  <a:srgbClr val="F8F8F5"/>
                </a:solidFill>
                <a:latin typeface="Aptos" pitchFamily="34" charset="0"/>
                <a:ea typeface="Aptos" pitchFamily="34" charset="-122"/>
                <a:cs typeface="Aptos" pitchFamily="34" charset="-120"/>
              </a:rPr>
              <a:t>• We practice righteousness because the new birth has happened.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2:29; 3:9–10
</a:t>
            </a:r>
            <a:pPr indent="0" marL="0">
              <a:buNone/>
            </a:pPr>
            <a:r>
              <a:rPr lang="en-US" sz="1600" i="1" dirty="0">
                <a:solidFill>
                  <a:srgbClr val="EFE6D0"/>
                </a:solidFill>
                <a:latin typeface="Georgia" pitchFamily="34" charset="0"/>
                <a:ea typeface="Georgia" pitchFamily="34" charset="-122"/>
                <a:cs typeface="Georgia" pitchFamily="34" charset="-120"/>
              </a:rPr>
              <a:t>“Everyone who practices righteousness has been born of Him.”</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Is there visible evidence of God’s grace in my life?</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9</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DOES MY HOPE PURIFY ME?</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3:2–3</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1:34–1:42</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Real hope in Christ’s appearing produces present holiness.
</a:t>
            </a:r>
            <a:pPr indent="0" marL="0">
              <a:buNone/>
            </a:pPr>
            <a:r>
              <a:rPr lang="en-US" sz="2000" dirty="0">
                <a:solidFill>
                  <a:srgbClr val="F8F8F5"/>
                </a:solidFill>
                <a:latin typeface="Aptos" pitchFamily="34" charset="0"/>
                <a:ea typeface="Aptos" pitchFamily="34" charset="-122"/>
                <a:cs typeface="Aptos" pitchFamily="34" charset="-120"/>
              </a:rPr>
              <a:t>• Prophecy is not meant to satisfy curiosity only; it is meant to purify the church.
</a:t>
            </a:r>
            <a:pPr indent="0" marL="0">
              <a:buNone/>
            </a:pPr>
            <a:r>
              <a:rPr lang="en-US" sz="2000" dirty="0">
                <a:solidFill>
                  <a:srgbClr val="F8F8F5"/>
                </a:solidFill>
                <a:latin typeface="Aptos" pitchFamily="34" charset="0"/>
                <a:ea typeface="Aptos" pitchFamily="34" charset="-122"/>
                <a:cs typeface="Aptos" pitchFamily="34" charset="-120"/>
              </a:rPr>
              <a:t>• If I believe I will see Him, that should affect what I tolerate now.
</a:t>
            </a:r>
            <a:pPr indent="0" marL="0">
              <a:buNone/>
            </a:pPr>
            <a:r>
              <a:rPr lang="en-US" sz="2000" dirty="0">
                <a:solidFill>
                  <a:srgbClr val="F8F8F5"/>
                </a:solidFill>
                <a:latin typeface="Aptos" pitchFamily="34" charset="0"/>
                <a:ea typeface="Aptos" pitchFamily="34" charset="-122"/>
                <a:cs typeface="Aptos" pitchFamily="34" charset="-120"/>
              </a:rPr>
              <a:t>• A true child of God is being changed by the hope of Christ.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3:2–3
</a:t>
            </a:r>
            <a:pPr indent="0" marL="0">
              <a:buNone/>
            </a:pPr>
            <a:r>
              <a:rPr lang="en-US" sz="1600" i="1" dirty="0">
                <a:solidFill>
                  <a:srgbClr val="EFE6D0"/>
                </a:solidFill>
                <a:latin typeface="Georgia" pitchFamily="34" charset="0"/>
                <a:ea typeface="Georgia" pitchFamily="34" charset="-122"/>
                <a:cs typeface="Georgia" pitchFamily="34" charset="-120"/>
              </a:rPr>
              <a:t>“Everyone who thus hopes in Him purifies himself as He is pure.”</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Is my hope in Christ making me serious about holiness?</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10</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HAVE THE SON?</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5:11–13</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1:42–1:50</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This is the final test: not religion, memory, title, activity, or emotion — but Christ Himself.
</a:t>
            </a:r>
            <a:pPr indent="0" marL="0">
              <a:buNone/>
            </a:pPr>
            <a:r>
              <a:rPr lang="en-US" sz="2000" dirty="0">
                <a:solidFill>
                  <a:srgbClr val="F8F8F5"/>
                </a:solidFill>
                <a:latin typeface="Aptos" pitchFamily="34" charset="0"/>
                <a:ea typeface="Aptos" pitchFamily="34" charset="-122"/>
                <a:cs typeface="Aptos" pitchFamily="34" charset="-120"/>
              </a:rPr>
              <a:t>• Eternal life is not first a place; eternal life is in a Person.
</a:t>
            </a:r>
            <a:pPr indent="0" marL="0">
              <a:buNone/>
            </a:pPr>
            <a:r>
              <a:rPr lang="en-US" sz="2000" dirty="0">
                <a:solidFill>
                  <a:srgbClr val="F8F8F5"/>
                </a:solidFill>
                <a:latin typeface="Aptos" pitchFamily="34" charset="0"/>
                <a:ea typeface="Aptos" pitchFamily="34" charset="-122"/>
                <a:cs typeface="Aptos" pitchFamily="34" charset="-120"/>
              </a:rPr>
              <a:t>• You can have church and not have Christ, but if you have the Son, you have life.
</a:t>
            </a:r>
            <a:pPr indent="0" marL="0">
              <a:buNone/>
            </a:pPr>
            <a:r>
              <a:rPr lang="en-US" sz="2000" dirty="0">
                <a:solidFill>
                  <a:srgbClr val="F8F8F5"/>
                </a:solidFill>
                <a:latin typeface="Aptos" pitchFamily="34" charset="0"/>
                <a:ea typeface="Aptos" pitchFamily="34" charset="-122"/>
                <a:cs typeface="Aptos" pitchFamily="34" charset="-120"/>
              </a:rPr>
              <a:t>• The tests should drive us from empty assurance to living assurance in Christ.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5:11–13
</a:t>
            </a:r>
            <a:pPr indent="0" marL="0">
              <a:buNone/>
            </a:pPr>
            <a:r>
              <a:rPr lang="en-US" sz="1600" i="1" dirty="0">
                <a:solidFill>
                  <a:srgbClr val="EFE6D0"/>
                </a:solidFill>
                <a:latin typeface="Georgia" pitchFamily="34" charset="0"/>
                <a:ea typeface="Georgia" pitchFamily="34" charset="-122"/>
                <a:cs typeface="Georgia" pitchFamily="34" charset="-120"/>
              </a:rPr>
              <a:t>“Whoever has the Son has life.”</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Do I have Christ — or only things associated with Christ?</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Text 2"/>
          <p:cNvSpPr/>
          <p:nvPr/>
        </p:nvSpPr>
        <p:spPr>
          <a:xfrm>
            <a:off x="594360" y="566928"/>
            <a:ext cx="845820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CLOSING: LET THE CLAIM MATCH THE WALK</a:t>
            </a:r>
            <a:endParaRPr lang="en-US" sz="3100" dirty="0"/>
          </a:p>
        </p:txBody>
      </p:sp>
      <p:sp>
        <p:nvSpPr>
          <p:cNvPr id="5" name="Text 3"/>
          <p:cNvSpPr/>
          <p:nvPr/>
        </p:nvSpPr>
        <p:spPr>
          <a:xfrm>
            <a:off x="59436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Table Talk • Commitment • Prayer</a:t>
            </a:r>
            <a:endParaRPr lang="en-US" sz="1500" dirty="0"/>
          </a:p>
        </p:txBody>
      </p:sp>
      <p:sp>
        <p:nvSpPr>
          <p:cNvPr id="6" name="Shape 4"/>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7" name="Text 5"/>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1:50–2:00</a:t>
            </a:r>
            <a:endParaRPr lang="en-US" sz="1100" dirty="0"/>
          </a:p>
        </p:txBody>
      </p:sp>
      <p:sp>
        <p:nvSpPr>
          <p:cNvPr id="8" name="Text 6"/>
          <p:cNvSpPr/>
          <p:nvPr/>
        </p:nvSpPr>
        <p:spPr>
          <a:xfrm>
            <a:off x="749808" y="1600200"/>
            <a:ext cx="7040880" cy="4480560"/>
          </a:xfrm>
          <a:prstGeom prst="rect">
            <a:avLst/>
          </a:prstGeom>
          <a:noFill/>
          <a:ln/>
        </p:spPr>
        <p:txBody>
          <a:bodyPr wrap="square" lIns="762" tIns="762" rIns="762" bIns="762" rtlCol="0" anchor="t">
            <a:normAutofit/>
          </a:bodyPr>
          <a:lstStyle/>
          <a:p>
            <a:r>
              <a:rPr lang="en-US" sz="2100" dirty="0">
                <a:solidFill>
                  <a:srgbClr val="F8F8F5"/>
                </a:solidFill>
                <a:latin typeface="Aptos" pitchFamily="34" charset="0"/>
                <a:ea typeface="Aptos" pitchFamily="34" charset="-122"/>
                <a:cs typeface="Aptos" pitchFamily="34" charset="-120"/>
              </a:rPr>
              <a:t>• Pair up or gather in groups of three.
</a:t>
            </a:r>
            <a:pPr indent="0" marL="0">
              <a:buNone/>
            </a:pPr>
            <a:r>
              <a:rPr lang="en-US" sz="2100" dirty="0">
                <a:solidFill>
                  <a:srgbClr val="F8F8F5"/>
                </a:solidFill>
                <a:latin typeface="Aptos" pitchFamily="34" charset="0"/>
                <a:ea typeface="Aptos" pitchFamily="34" charset="-122"/>
                <a:cs typeface="Aptos" pitchFamily="34" charset="-120"/>
              </a:rPr>
              <a:t>• Question 1: Which test challenged me the most?
</a:t>
            </a:r>
            <a:pPr indent="0" marL="0">
              <a:buNone/>
            </a:pPr>
            <a:r>
              <a:rPr lang="en-US" sz="2100" dirty="0">
                <a:solidFill>
                  <a:srgbClr val="F8F8F5"/>
                </a:solidFill>
                <a:latin typeface="Aptos" pitchFamily="34" charset="0"/>
                <a:ea typeface="Aptos" pitchFamily="34" charset="-122"/>
                <a:cs typeface="Aptos" pitchFamily="34" charset="-120"/>
              </a:rPr>
              <a:t>• Question 2: Where do I need repentance, accountability, or renewed obedience?
</a:t>
            </a:r>
            <a:pPr indent="0" marL="0">
              <a:buNone/>
            </a:pPr>
            <a:r>
              <a:rPr lang="en-US" sz="2100" dirty="0">
                <a:solidFill>
                  <a:srgbClr val="F8F8F5"/>
                </a:solidFill>
                <a:latin typeface="Aptos" pitchFamily="34" charset="0"/>
                <a:ea typeface="Aptos" pitchFamily="34" charset="-122"/>
                <a:cs typeface="Aptos" pitchFamily="34" charset="-120"/>
              </a:rPr>
              <a:t>• Question 3: How can I run to Christ instead of hiding in religious assumption?
</a:t>
            </a:r>
            <a:pPr indent="0" marL="0">
              <a:buNone/>
            </a:pPr>
            <a:r>
              <a:rPr lang="en-US" sz="2100" dirty="0">
                <a:solidFill>
                  <a:srgbClr val="F8F8F5"/>
                </a:solidFill>
                <a:latin typeface="Aptos" pitchFamily="34" charset="0"/>
                <a:ea typeface="Aptos" pitchFamily="34" charset="-122"/>
                <a:cs typeface="Aptos" pitchFamily="34" charset="-120"/>
              </a:rPr>
              <a:t>• Closing prayer: Lord, search us, cleanse us, strengthen us, and make our walk match our claim.
</a:t>
            </a:r>
            <a:endParaRPr lang="en-US" sz="2100" dirty="0"/>
          </a:p>
        </p:txBody>
      </p:sp>
      <p:sp>
        <p:nvSpPr>
          <p:cNvPr id="9" name="Text 7"/>
          <p:cNvSpPr/>
          <p:nvPr/>
        </p:nvSpPr>
        <p:spPr>
          <a:xfrm>
            <a:off x="8001000" y="1737360"/>
            <a:ext cx="3429000" cy="2103120"/>
          </a:xfrm>
          <a:prstGeom prst="rect">
            <a:avLst>
              <a:gd name="adj" fmla="val 3478"/>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CLOSING WORD
</a:t>
            </a:r>
            <a:pPr indent="0" marL="0">
              <a:buNone/>
            </a:pPr>
            <a:r>
              <a:rPr lang="en-US" sz="1600" i="1" dirty="0">
                <a:solidFill>
                  <a:srgbClr val="EFE6D0"/>
                </a:solidFill>
                <a:latin typeface="Georgia" pitchFamily="34" charset="0"/>
                <a:ea typeface="Georgia" pitchFamily="34" charset="-122"/>
                <a:cs typeface="Georgia" pitchFamily="34" charset="-120"/>
              </a:rPr>
              <a:t>“The goal is not condemnation for the one who runs to Christ — the goal is truth, life, and assurance in Him.”</a:t>
            </a:r>
            <a:endParaRPr lang="en-US" sz="1300" dirty="0"/>
          </a:p>
        </p:txBody>
      </p:sp>
      <p:sp>
        <p:nvSpPr>
          <p:cNvPr id="10" name="Text 8"/>
          <p:cNvSpPr/>
          <p:nvPr/>
        </p:nvSpPr>
        <p:spPr>
          <a:xfrm>
            <a:off x="8001000" y="4160520"/>
            <a:ext cx="3429000" cy="1417320"/>
          </a:xfrm>
          <a:prstGeom prst="rect">
            <a:avLst>
              <a:gd name="adj" fmla="val 516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Let the walk reveal the life, and let the life point back to the Savior.</a:t>
            </a:r>
            <a:endParaRPr lang="en-US" sz="1100" dirty="0"/>
          </a:p>
        </p:txBody>
      </p:sp>
      <p:sp>
        <p:nvSpPr>
          <p:cNvPr id="11" name="Text 9"/>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3" name="Text 10"/>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15</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Text 2"/>
          <p:cNvSpPr/>
          <p:nvPr/>
        </p:nvSpPr>
        <p:spPr>
          <a:xfrm>
            <a:off x="594360" y="566928"/>
            <a:ext cx="845820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TWO-HOUR MEETING FLOW</a:t>
            </a:r>
            <a:endParaRPr lang="en-US" sz="3100" dirty="0"/>
          </a:p>
        </p:txBody>
      </p:sp>
      <p:sp>
        <p:nvSpPr>
          <p:cNvPr id="5" name="Text 3"/>
          <p:cNvSpPr/>
          <p:nvPr/>
        </p:nvSpPr>
        <p:spPr>
          <a:xfrm>
            <a:off x="59436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15 slides • 10-point sermon • 10-minute break</a:t>
            </a:r>
            <a:endParaRPr lang="en-US" sz="1500" dirty="0"/>
          </a:p>
        </p:txBody>
      </p:sp>
      <p:sp>
        <p:nvSpPr>
          <p:cNvPr id="6" name="Shape 4"/>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7" name="Text 5"/>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0:00–2:00</a:t>
            </a:r>
            <a:endParaRPr lang="en-US" sz="1100" dirty="0"/>
          </a:p>
        </p:txBody>
      </p:sp>
      <p:sp>
        <p:nvSpPr>
          <p:cNvPr id="8" name="Shape 6"/>
          <p:cNvSpPr/>
          <p:nvPr/>
        </p:nvSpPr>
        <p:spPr>
          <a:xfrm>
            <a:off x="777240" y="1581912"/>
            <a:ext cx="292608" cy="292608"/>
          </a:xfrm>
          <a:prstGeom prst="ellipse">
            <a:avLst/>
          </a:prstGeom>
          <a:solidFill>
            <a:srgbClr val="C79D45"/>
          </a:solidFill>
          <a:ln w="12700">
            <a:solidFill>
              <a:srgbClr val="C79D45"/>
            </a:solidFill>
            <a:prstDash val="solid"/>
          </a:ln>
        </p:spPr>
      </p:sp>
      <p:sp>
        <p:nvSpPr>
          <p:cNvPr id="9" name="Text 7"/>
          <p:cNvSpPr/>
          <p:nvPr/>
        </p:nvSpPr>
        <p:spPr>
          <a:xfrm>
            <a:off x="1207008" y="150876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Opening + Prayer</a:t>
            </a:r>
            <a:endParaRPr lang="en-US" sz="2000" dirty="0"/>
          </a:p>
        </p:txBody>
      </p:sp>
      <p:sp>
        <p:nvSpPr>
          <p:cNvPr id="10" name="Text 8"/>
          <p:cNvSpPr/>
          <p:nvPr/>
        </p:nvSpPr>
        <p:spPr>
          <a:xfrm>
            <a:off x="5394960" y="153619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0:00–0:08</a:t>
            </a:r>
            <a:endParaRPr lang="en-US" sz="1700" dirty="0"/>
          </a:p>
        </p:txBody>
      </p:sp>
      <p:sp>
        <p:nvSpPr>
          <p:cNvPr id="11" name="Shape 9"/>
          <p:cNvSpPr/>
          <p:nvPr/>
        </p:nvSpPr>
        <p:spPr>
          <a:xfrm>
            <a:off x="777240" y="2313432"/>
            <a:ext cx="292608" cy="292608"/>
          </a:xfrm>
          <a:prstGeom prst="ellipse">
            <a:avLst/>
          </a:prstGeom>
          <a:solidFill>
            <a:srgbClr val="C79D45"/>
          </a:solidFill>
          <a:ln w="12700">
            <a:solidFill>
              <a:srgbClr val="C79D45"/>
            </a:solidFill>
            <a:prstDash val="solid"/>
          </a:ln>
        </p:spPr>
      </p:sp>
      <p:sp>
        <p:nvSpPr>
          <p:cNvPr id="12" name="Text 10"/>
          <p:cNvSpPr/>
          <p:nvPr/>
        </p:nvSpPr>
        <p:spPr>
          <a:xfrm>
            <a:off x="1207008" y="224028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Foundation: Examine Yourself</a:t>
            </a:r>
            <a:endParaRPr lang="en-US" sz="2000" dirty="0"/>
          </a:p>
        </p:txBody>
      </p:sp>
      <p:sp>
        <p:nvSpPr>
          <p:cNvPr id="13" name="Text 11"/>
          <p:cNvSpPr/>
          <p:nvPr/>
        </p:nvSpPr>
        <p:spPr>
          <a:xfrm>
            <a:off x="5394960" y="226771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0:08–0:20</a:t>
            </a:r>
            <a:endParaRPr lang="en-US" sz="1700" dirty="0"/>
          </a:p>
        </p:txBody>
      </p:sp>
      <p:sp>
        <p:nvSpPr>
          <p:cNvPr id="14" name="Shape 12"/>
          <p:cNvSpPr/>
          <p:nvPr/>
        </p:nvSpPr>
        <p:spPr>
          <a:xfrm>
            <a:off x="777240" y="3044952"/>
            <a:ext cx="292608" cy="292608"/>
          </a:xfrm>
          <a:prstGeom prst="ellipse">
            <a:avLst/>
          </a:prstGeom>
          <a:solidFill>
            <a:srgbClr val="C79D45"/>
          </a:solidFill>
          <a:ln w="12700">
            <a:solidFill>
              <a:srgbClr val="C79D45"/>
            </a:solidFill>
            <a:prstDash val="solid"/>
          </a:ln>
        </p:spPr>
      </p:sp>
      <p:sp>
        <p:nvSpPr>
          <p:cNvPr id="15" name="Text 13"/>
          <p:cNvSpPr/>
          <p:nvPr/>
        </p:nvSpPr>
        <p:spPr>
          <a:xfrm>
            <a:off x="1207008" y="297180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Tests 1–5</a:t>
            </a:r>
            <a:endParaRPr lang="en-US" sz="2000" dirty="0"/>
          </a:p>
        </p:txBody>
      </p:sp>
      <p:sp>
        <p:nvSpPr>
          <p:cNvPr id="16" name="Text 14"/>
          <p:cNvSpPr/>
          <p:nvPr/>
        </p:nvSpPr>
        <p:spPr>
          <a:xfrm>
            <a:off x="5394960" y="299923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0:20–1:00</a:t>
            </a:r>
            <a:endParaRPr lang="en-US" sz="1700" dirty="0"/>
          </a:p>
        </p:txBody>
      </p:sp>
      <p:sp>
        <p:nvSpPr>
          <p:cNvPr id="17" name="Shape 15"/>
          <p:cNvSpPr/>
          <p:nvPr/>
        </p:nvSpPr>
        <p:spPr>
          <a:xfrm>
            <a:off x="777240" y="3776472"/>
            <a:ext cx="292608" cy="292608"/>
          </a:xfrm>
          <a:prstGeom prst="ellipse">
            <a:avLst/>
          </a:prstGeom>
          <a:solidFill>
            <a:srgbClr val="C79D45"/>
          </a:solidFill>
          <a:ln w="12700">
            <a:solidFill>
              <a:srgbClr val="C79D45"/>
            </a:solidFill>
            <a:prstDash val="solid"/>
          </a:ln>
        </p:spPr>
      </p:sp>
      <p:sp>
        <p:nvSpPr>
          <p:cNvPr id="18" name="Text 16"/>
          <p:cNvSpPr/>
          <p:nvPr/>
        </p:nvSpPr>
        <p:spPr>
          <a:xfrm>
            <a:off x="1207008" y="370332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10-Minute Break</a:t>
            </a:r>
            <a:endParaRPr lang="en-US" sz="2000" dirty="0"/>
          </a:p>
        </p:txBody>
      </p:sp>
      <p:sp>
        <p:nvSpPr>
          <p:cNvPr id="19" name="Text 17"/>
          <p:cNvSpPr/>
          <p:nvPr/>
        </p:nvSpPr>
        <p:spPr>
          <a:xfrm>
            <a:off x="5394960" y="373075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1:00–1:10</a:t>
            </a:r>
            <a:endParaRPr lang="en-US" sz="1700" dirty="0"/>
          </a:p>
        </p:txBody>
      </p:sp>
      <p:sp>
        <p:nvSpPr>
          <p:cNvPr id="20" name="Shape 18"/>
          <p:cNvSpPr/>
          <p:nvPr/>
        </p:nvSpPr>
        <p:spPr>
          <a:xfrm>
            <a:off x="777240" y="4507992"/>
            <a:ext cx="292608" cy="292608"/>
          </a:xfrm>
          <a:prstGeom prst="ellipse">
            <a:avLst/>
          </a:prstGeom>
          <a:solidFill>
            <a:srgbClr val="C79D45"/>
          </a:solidFill>
          <a:ln w="12700">
            <a:solidFill>
              <a:srgbClr val="C79D45"/>
            </a:solidFill>
            <a:prstDash val="solid"/>
          </a:ln>
        </p:spPr>
      </p:sp>
      <p:sp>
        <p:nvSpPr>
          <p:cNvPr id="21" name="Text 19"/>
          <p:cNvSpPr/>
          <p:nvPr/>
        </p:nvSpPr>
        <p:spPr>
          <a:xfrm>
            <a:off x="1207008" y="443484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Tests 6–10</a:t>
            </a:r>
            <a:endParaRPr lang="en-US" sz="2000" dirty="0"/>
          </a:p>
        </p:txBody>
      </p:sp>
      <p:sp>
        <p:nvSpPr>
          <p:cNvPr id="22" name="Text 20"/>
          <p:cNvSpPr/>
          <p:nvPr/>
        </p:nvSpPr>
        <p:spPr>
          <a:xfrm>
            <a:off x="5394960" y="446227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1:10–1:50</a:t>
            </a:r>
            <a:endParaRPr lang="en-US" sz="1700" dirty="0"/>
          </a:p>
        </p:txBody>
      </p:sp>
      <p:sp>
        <p:nvSpPr>
          <p:cNvPr id="23" name="Shape 21"/>
          <p:cNvSpPr/>
          <p:nvPr/>
        </p:nvSpPr>
        <p:spPr>
          <a:xfrm>
            <a:off x="777240" y="5239512"/>
            <a:ext cx="292608" cy="292608"/>
          </a:xfrm>
          <a:prstGeom prst="ellipse">
            <a:avLst/>
          </a:prstGeom>
          <a:solidFill>
            <a:srgbClr val="C79D45"/>
          </a:solidFill>
          <a:ln w="12700">
            <a:solidFill>
              <a:srgbClr val="C79D45"/>
            </a:solidFill>
            <a:prstDash val="solid"/>
          </a:ln>
        </p:spPr>
      </p:sp>
      <p:sp>
        <p:nvSpPr>
          <p:cNvPr id="24" name="Text 22"/>
          <p:cNvSpPr/>
          <p:nvPr/>
        </p:nvSpPr>
        <p:spPr>
          <a:xfrm>
            <a:off x="1207008" y="5166360"/>
            <a:ext cx="4114800" cy="384048"/>
          </a:xfrm>
          <a:prstGeom prst="rect">
            <a:avLst/>
          </a:prstGeom>
          <a:noFill/>
          <a:ln/>
        </p:spPr>
        <p:txBody>
          <a:bodyPr wrap="square" lIns="0" tIns="0" rIns="0" bIns="0" rtlCol="0" anchor="ctr"/>
          <a:lstStyle/>
          <a:p>
            <a:pPr indent="0" marL="0">
              <a:buNone/>
            </a:pPr>
            <a:r>
              <a:rPr lang="en-US" sz="2000" b="1" dirty="0">
                <a:solidFill>
                  <a:srgbClr val="EFE6D0"/>
                </a:solidFill>
                <a:latin typeface="Aptos" pitchFamily="34" charset="0"/>
                <a:ea typeface="Aptos" pitchFamily="34" charset="-122"/>
                <a:cs typeface="Aptos" pitchFamily="34" charset="-120"/>
              </a:rPr>
              <a:t>Discussion + Closing Prayer</a:t>
            </a:r>
            <a:endParaRPr lang="en-US" sz="2000" dirty="0"/>
          </a:p>
        </p:txBody>
      </p:sp>
      <p:sp>
        <p:nvSpPr>
          <p:cNvPr id="25" name="Text 23"/>
          <p:cNvSpPr/>
          <p:nvPr/>
        </p:nvSpPr>
        <p:spPr>
          <a:xfrm>
            <a:off x="5394960" y="5193792"/>
            <a:ext cx="1920240" cy="320040"/>
          </a:xfrm>
          <a:prstGeom prst="rect">
            <a:avLst/>
          </a:prstGeom>
          <a:noFill/>
          <a:ln/>
        </p:spPr>
        <p:txBody>
          <a:bodyPr wrap="square" lIns="0" tIns="0" rIns="0" bIns="0" rtlCol="0" anchor="ctr"/>
          <a:lstStyle/>
          <a:p>
            <a:pPr indent="0" marL="0">
              <a:buNone/>
            </a:pPr>
            <a:r>
              <a:rPr lang="en-US" sz="1700" b="1" dirty="0">
                <a:solidFill>
                  <a:srgbClr val="C79D45"/>
                </a:solidFill>
                <a:latin typeface="Aptos" pitchFamily="34" charset="0"/>
                <a:ea typeface="Aptos" pitchFamily="34" charset="-122"/>
                <a:cs typeface="Aptos" pitchFamily="34" charset="-120"/>
              </a:rPr>
              <a:t>1:50–2:00</a:t>
            </a:r>
            <a:endParaRPr lang="en-US" sz="1700" dirty="0"/>
          </a:p>
        </p:txBody>
      </p:sp>
      <p:sp>
        <p:nvSpPr>
          <p:cNvPr id="26" name="Text 24"/>
          <p:cNvSpPr/>
          <p:nvPr/>
        </p:nvSpPr>
        <p:spPr>
          <a:xfrm>
            <a:off x="7863840" y="1554480"/>
            <a:ext cx="3520440" cy="2148840"/>
          </a:xfrm>
          <a:prstGeom prst="rect">
            <a:avLst>
              <a:gd name="adj" fmla="val 340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SESSION BURDEN
</a:t>
            </a:r>
            <a:pPr indent="0" marL="0">
              <a:buNone/>
            </a:pPr>
            <a:r>
              <a:rPr lang="en-US" sz="1600" i="1" dirty="0">
                <a:solidFill>
                  <a:srgbClr val="EFE6D0"/>
                </a:solidFill>
                <a:latin typeface="Georgia" pitchFamily="34" charset="0"/>
                <a:ea typeface="Georgia" pitchFamily="34" charset="-122"/>
                <a:cs typeface="Georgia" pitchFamily="34" charset="-120"/>
              </a:rPr>
              <a:t>“Examine the claim by the walk — and let every test drive us back to Christ.”</a:t>
            </a:r>
            <a:endParaRPr lang="en-US" sz="1300" dirty="0"/>
          </a:p>
        </p:txBody>
      </p:sp>
      <p:sp>
        <p:nvSpPr>
          <p:cNvPr id="27" name="Text 25"/>
          <p:cNvSpPr/>
          <p:nvPr/>
        </p:nvSpPr>
        <p:spPr>
          <a:xfrm>
            <a:off x="7863840" y="3977640"/>
            <a:ext cx="3520440" cy="1554480"/>
          </a:xfrm>
          <a:prstGeom prst="rect">
            <a:avLst>
              <a:gd name="adj" fmla="val 4706"/>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This is not a checklist to earn salvation; it is a mirror to reveal whether Christ’s life is truly at work.</a:t>
            </a:r>
            <a:endParaRPr lang="en-US" sz="1100" dirty="0"/>
          </a:p>
        </p:txBody>
      </p:sp>
      <p:sp>
        <p:nvSpPr>
          <p:cNvPr id="28" name="Text 26"/>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30" name="Text 27"/>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2</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Text 2"/>
          <p:cNvSpPr/>
          <p:nvPr/>
        </p:nvSpPr>
        <p:spPr>
          <a:xfrm>
            <a:off x="594360" y="566928"/>
            <a:ext cx="845820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FOUNDATION: EXAMINE YOURSELF</a:t>
            </a:r>
            <a:endParaRPr lang="en-US" sz="3100" dirty="0"/>
          </a:p>
        </p:txBody>
      </p:sp>
      <p:sp>
        <p:nvSpPr>
          <p:cNvPr id="5" name="Text 3"/>
          <p:cNvSpPr/>
          <p:nvPr/>
        </p:nvSpPr>
        <p:spPr>
          <a:xfrm>
            <a:off x="59436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2 Corinthians 13:5 • 1 John 5:13</a:t>
            </a:r>
            <a:endParaRPr lang="en-US" sz="1500" dirty="0"/>
          </a:p>
        </p:txBody>
      </p:sp>
      <p:sp>
        <p:nvSpPr>
          <p:cNvPr id="6" name="Shape 4"/>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7" name="Text 5"/>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0:08–0:20</a:t>
            </a:r>
            <a:endParaRPr lang="en-US" sz="1100" dirty="0"/>
          </a:p>
        </p:txBody>
      </p:sp>
      <p:sp>
        <p:nvSpPr>
          <p:cNvPr id="8" name="Text 6"/>
          <p:cNvSpPr/>
          <p:nvPr/>
        </p:nvSpPr>
        <p:spPr>
          <a:xfrm>
            <a:off x="749808" y="1673352"/>
            <a:ext cx="6967728" cy="4343400"/>
          </a:xfrm>
          <a:prstGeom prst="rect">
            <a:avLst/>
          </a:prstGeom>
          <a:noFill/>
          <a:ln/>
        </p:spPr>
        <p:txBody>
          <a:bodyPr wrap="square" lIns="762" tIns="762" rIns="762" bIns="762" rtlCol="0" anchor="t">
            <a:normAutofit/>
          </a:bodyPr>
          <a:lstStyle/>
          <a:p>
            <a:r>
              <a:rPr lang="en-US" sz="2100" dirty="0">
                <a:solidFill>
                  <a:srgbClr val="F8F8F5"/>
                </a:solidFill>
                <a:latin typeface="Aptos" pitchFamily="34" charset="0"/>
                <a:ea typeface="Aptos" pitchFamily="34" charset="-122"/>
                <a:cs typeface="Aptos" pitchFamily="34" charset="-120"/>
              </a:rPr>
              <a:t>• John writes so believers may know they have eternal life — not guess, pretend, or assume.
</a:t>
            </a:r>
            <a:pPr indent="0" marL="0">
              <a:buNone/>
            </a:pPr>
            <a:r>
              <a:rPr lang="en-US" sz="2100" dirty="0">
                <a:solidFill>
                  <a:srgbClr val="F8F8F5"/>
                </a:solidFill>
                <a:latin typeface="Aptos" pitchFamily="34" charset="0"/>
                <a:ea typeface="Aptos" pitchFamily="34" charset="-122"/>
                <a:cs typeface="Aptos" pitchFamily="34" charset="-120"/>
              </a:rPr>
              <a:t>• The tests are not a ladder to earn salvation; they are evidence that grace is at work.
</a:t>
            </a:r>
            <a:pPr indent="0" marL="0">
              <a:buNone/>
            </a:pPr>
            <a:r>
              <a:rPr lang="en-US" sz="2100" dirty="0">
                <a:solidFill>
                  <a:srgbClr val="F8F8F5"/>
                </a:solidFill>
                <a:latin typeface="Aptos" pitchFamily="34" charset="0"/>
                <a:ea typeface="Aptos" pitchFamily="34" charset="-122"/>
                <a:cs typeface="Aptos" pitchFamily="34" charset="-120"/>
              </a:rPr>
              <a:t>• Washer’s burden: stop trusting a past religious moment while ignoring a present spiritual condition.
</a:t>
            </a:r>
            <a:pPr indent="0" marL="0">
              <a:buNone/>
            </a:pPr>
            <a:r>
              <a:rPr lang="en-US" sz="2100" dirty="0">
                <a:solidFill>
                  <a:srgbClr val="F8F8F5"/>
                </a:solidFill>
                <a:latin typeface="Aptos" pitchFamily="34" charset="0"/>
                <a:ea typeface="Aptos" pitchFamily="34" charset="-122"/>
                <a:cs typeface="Aptos" pitchFamily="34" charset="-120"/>
              </a:rPr>
              <a:t>• The real question: Is there evidence of the life of Christ in me?
</a:t>
            </a:r>
            <a:endParaRPr lang="en-US" sz="2100" dirty="0"/>
          </a:p>
        </p:txBody>
      </p:sp>
      <p:sp>
        <p:nvSpPr>
          <p:cNvPr id="9" name="Text 7"/>
          <p:cNvSpPr/>
          <p:nvPr/>
        </p:nvSpPr>
        <p:spPr>
          <a:xfrm>
            <a:off x="8046720" y="1737360"/>
            <a:ext cx="3337560" cy="1920240"/>
          </a:xfrm>
          <a:prstGeom prst="rect">
            <a:avLst>
              <a:gd name="adj" fmla="val 3810"/>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2 CORINTHIANS 13:5
</a:t>
            </a:r>
            <a:pPr indent="0" marL="0">
              <a:buNone/>
            </a:pPr>
            <a:r>
              <a:rPr lang="en-US" sz="1600" i="1" dirty="0">
                <a:solidFill>
                  <a:srgbClr val="EFE6D0"/>
                </a:solidFill>
                <a:latin typeface="Georgia" pitchFamily="34" charset="0"/>
                <a:ea typeface="Georgia" pitchFamily="34" charset="-122"/>
                <a:cs typeface="Georgia" pitchFamily="34" charset="-120"/>
              </a:rPr>
              <a:t>“Examine yourselves, to see whether you are in the faith. Test yourselves.”</a:t>
            </a:r>
            <a:endParaRPr lang="en-US" sz="1300" dirty="0"/>
          </a:p>
        </p:txBody>
      </p:sp>
      <p:sp>
        <p:nvSpPr>
          <p:cNvPr id="10" name="Text 8"/>
          <p:cNvSpPr/>
          <p:nvPr/>
        </p:nvSpPr>
        <p:spPr>
          <a:xfrm>
            <a:off x="8046720" y="4041648"/>
            <a:ext cx="3337560" cy="1554480"/>
          </a:xfrm>
          <a:prstGeom prst="rect">
            <a:avLst>
              <a:gd name="adj" fmla="val 4706"/>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The goal is truth, assurance, repentance, and a fresh running to Christ.</a:t>
            </a:r>
            <a:endParaRPr lang="en-US" sz="1100" dirty="0"/>
          </a:p>
        </p:txBody>
      </p:sp>
      <p:sp>
        <p:nvSpPr>
          <p:cNvPr id="11" name="Text 9"/>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3" name="Text 10"/>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3</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1</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WALK IN THE LIGHT?</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1:5–7</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0:20–0:28</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God is light: holy, pure, righteous, and true.
</a:t>
            </a:r>
            <a:pPr indent="0" marL="0">
              <a:buNone/>
            </a:pPr>
            <a:r>
              <a:rPr lang="en-US" sz="2000" dirty="0">
                <a:solidFill>
                  <a:srgbClr val="F8F8F5"/>
                </a:solidFill>
                <a:latin typeface="Aptos" pitchFamily="34" charset="0"/>
                <a:ea typeface="Aptos" pitchFamily="34" charset="-122"/>
                <a:cs typeface="Aptos" pitchFamily="34" charset="-120"/>
              </a:rPr>
              <a:t>• “Walk” means direction, pattern, and lifestyle — not one stumble.
</a:t>
            </a:r>
            <a:pPr indent="0" marL="0">
              <a:buNone/>
            </a:pPr>
            <a:r>
              <a:rPr lang="en-US" sz="2000" dirty="0">
                <a:solidFill>
                  <a:srgbClr val="F8F8F5"/>
                </a:solidFill>
                <a:latin typeface="Aptos" pitchFamily="34" charset="0"/>
                <a:ea typeface="Aptos" pitchFamily="34" charset="-122"/>
                <a:cs typeface="Aptos" pitchFamily="34" charset="-120"/>
              </a:rPr>
              <a:t>• A true believer may fall in darkness, but he cannot make darkness his home.
</a:t>
            </a:r>
            <a:pPr indent="0" marL="0">
              <a:buNone/>
            </a:pPr>
            <a:r>
              <a:rPr lang="en-US" sz="2000" dirty="0">
                <a:solidFill>
                  <a:srgbClr val="F8F8F5"/>
                </a:solidFill>
                <a:latin typeface="Aptos" pitchFamily="34" charset="0"/>
                <a:ea typeface="Aptos" pitchFamily="34" charset="-122"/>
                <a:cs typeface="Aptos" pitchFamily="34" charset="-120"/>
              </a:rPr>
              <a:t>• The light of God exposes, convicts, and calls us into truth.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1:5–7
</a:t>
            </a:r>
            <a:pPr indent="0" marL="0">
              <a:buNone/>
            </a:pPr>
            <a:r>
              <a:rPr lang="en-US" sz="1600" i="1" dirty="0">
                <a:solidFill>
                  <a:srgbClr val="EFE6D0"/>
                </a:solidFill>
                <a:latin typeface="Georgia" pitchFamily="34" charset="0"/>
                <a:ea typeface="Georgia" pitchFamily="34" charset="-122"/>
                <a:cs typeface="Georgia" pitchFamily="34" charset="-120"/>
              </a:rPr>
              <a:t>“God is light, and in Him is no darkness at all.”</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Do I love the light, or do I hide from it?</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4</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2</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CONFESS SIN OR COVER SIN?</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1:8–10</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0:28–0:36</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John does not say the true child of God has no sin; he says the honest child of God confesses sin.
</a:t>
            </a:r>
            <a:pPr indent="0" marL="0">
              <a:buNone/>
            </a:pPr>
            <a:r>
              <a:rPr lang="en-US" sz="2000" dirty="0">
                <a:solidFill>
                  <a:srgbClr val="F8F8F5"/>
                </a:solidFill>
                <a:latin typeface="Aptos" pitchFamily="34" charset="0"/>
                <a:ea typeface="Aptos" pitchFamily="34" charset="-122"/>
                <a:cs typeface="Aptos" pitchFamily="34" charset="-120"/>
              </a:rPr>
              <a:t>• Grace creates a new sensitivity: what once entertained us now grieves us.
</a:t>
            </a:r>
            <a:pPr indent="0" marL="0">
              <a:buNone/>
            </a:pPr>
            <a:r>
              <a:rPr lang="en-US" sz="2000" dirty="0">
                <a:solidFill>
                  <a:srgbClr val="F8F8F5"/>
                </a:solidFill>
                <a:latin typeface="Aptos" pitchFamily="34" charset="0"/>
                <a:ea typeface="Aptos" pitchFamily="34" charset="-122"/>
                <a:cs typeface="Aptos" pitchFamily="34" charset="-120"/>
              </a:rPr>
              <a:t>• The false professor excuses and hides; the true believer confesses and comes into the light.
</a:t>
            </a:r>
            <a:pPr indent="0" marL="0">
              <a:buNone/>
            </a:pPr>
            <a:r>
              <a:rPr lang="en-US" sz="2000" dirty="0">
                <a:solidFill>
                  <a:srgbClr val="F8F8F5"/>
                </a:solidFill>
                <a:latin typeface="Aptos" pitchFamily="34" charset="0"/>
                <a:ea typeface="Aptos" pitchFamily="34" charset="-122"/>
                <a:cs typeface="Aptos" pitchFamily="34" charset="-120"/>
              </a:rPr>
              <a:t>• Conviction is mercy when it drives us back to Christ.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1:8–10
</a:t>
            </a:r>
            <a:pPr indent="0" marL="0">
              <a:buNone/>
            </a:pPr>
            <a:r>
              <a:rPr lang="en-US" sz="1600" i="1" dirty="0">
                <a:solidFill>
                  <a:srgbClr val="EFE6D0"/>
                </a:solidFill>
                <a:latin typeface="Georgia" pitchFamily="34" charset="0"/>
                <a:ea typeface="Georgia" pitchFamily="34" charset="-122"/>
                <a:cs typeface="Georgia" pitchFamily="34" charset="-120"/>
              </a:rPr>
              <a:t>“If we confess our sins, He is faithful and just to forgive us.”</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What do I do when God exposes my sin?</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5</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3</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KEEP HIS COMMANDMENTS?</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2:3–6</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0:36–0:44</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Obedience does not earn salvation; it gives evidence of salvation.
</a:t>
            </a:r>
            <a:pPr indent="0" marL="0">
              <a:buNone/>
            </a:pPr>
            <a:r>
              <a:rPr lang="en-US" sz="2000" dirty="0">
                <a:solidFill>
                  <a:srgbClr val="F8F8F5"/>
                </a:solidFill>
                <a:latin typeface="Aptos" pitchFamily="34" charset="0"/>
                <a:ea typeface="Aptos" pitchFamily="34" charset="-122"/>
                <a:cs typeface="Aptos" pitchFamily="34" charset="-120"/>
              </a:rPr>
              <a:t>• John tests the claim “I know Him” against our relationship to His Word.
</a:t>
            </a:r>
            <a:pPr indent="0" marL="0">
              <a:buNone/>
            </a:pPr>
            <a:r>
              <a:rPr lang="en-US" sz="2000" dirty="0">
                <a:solidFill>
                  <a:srgbClr val="F8F8F5"/>
                </a:solidFill>
                <a:latin typeface="Aptos" pitchFamily="34" charset="0"/>
                <a:ea typeface="Aptos" pitchFamily="34" charset="-122"/>
                <a:cs typeface="Aptos" pitchFamily="34" charset="-120"/>
              </a:rPr>
              <a:t>• The authority of Christ is no longer negotiable for the true believer.
</a:t>
            </a:r>
            <a:pPr indent="0" marL="0">
              <a:buNone/>
            </a:pPr>
            <a:r>
              <a:rPr lang="en-US" sz="2000" dirty="0">
                <a:solidFill>
                  <a:srgbClr val="F8F8F5"/>
                </a:solidFill>
                <a:latin typeface="Aptos" pitchFamily="34" charset="0"/>
                <a:ea typeface="Aptos" pitchFamily="34" charset="-122"/>
                <a:cs typeface="Aptos" pitchFamily="34" charset="-120"/>
              </a:rPr>
              <a:t>• A true believer says, “Lord, I am weak, but I want to obey.”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2:3–6
</a:t>
            </a:r>
            <a:pPr indent="0" marL="0">
              <a:buNone/>
            </a:pPr>
            <a:r>
              <a:rPr lang="en-US" sz="1600" i="1" dirty="0">
                <a:solidFill>
                  <a:srgbClr val="EFE6D0"/>
                </a:solidFill>
                <a:latin typeface="Georgia" pitchFamily="34" charset="0"/>
                <a:ea typeface="Georgia" pitchFamily="34" charset="-122"/>
                <a:cs typeface="Georgia" pitchFamily="34" charset="-120"/>
              </a:rPr>
              <a:t>“By this we know that we have come to know Him, if we keep His commandments.”</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Do His commands matter to me when they confront my will?</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6</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4</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LOVE THE BRETHREN?</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2:9–11</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0:44–0:52</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John says hatred toward the brother exposes darkness.
</a:t>
            </a:r>
            <a:pPr indent="0" marL="0">
              <a:buNone/>
            </a:pPr>
            <a:r>
              <a:rPr lang="en-US" sz="2000" dirty="0">
                <a:solidFill>
                  <a:srgbClr val="F8F8F5"/>
                </a:solidFill>
                <a:latin typeface="Aptos" pitchFamily="34" charset="0"/>
                <a:ea typeface="Aptos" pitchFamily="34" charset="-122"/>
                <a:cs typeface="Aptos" pitchFamily="34" charset="-120"/>
              </a:rPr>
              <a:t>• Love is not shallow friendliness; it is practical concern for God’s people.
</a:t>
            </a:r>
            <a:pPr indent="0" marL="0">
              <a:buNone/>
            </a:pPr>
            <a:r>
              <a:rPr lang="en-US" sz="2000" dirty="0">
                <a:solidFill>
                  <a:srgbClr val="F8F8F5"/>
                </a:solidFill>
                <a:latin typeface="Aptos" pitchFamily="34" charset="0"/>
                <a:ea typeface="Aptos" pitchFamily="34" charset="-122"/>
                <a:cs typeface="Aptos" pitchFamily="34" charset="-120"/>
              </a:rPr>
              <a:t>• Believers may have conflict, but a true child of God cannot settle into hatred.
</a:t>
            </a:r>
            <a:pPr indent="0" marL="0">
              <a:buNone/>
            </a:pPr>
            <a:r>
              <a:rPr lang="en-US" sz="2000" dirty="0">
                <a:solidFill>
                  <a:srgbClr val="F8F8F5"/>
                </a:solidFill>
                <a:latin typeface="Aptos" pitchFamily="34" charset="0"/>
                <a:ea typeface="Aptos" pitchFamily="34" charset="-122"/>
                <a:cs typeface="Aptos" pitchFamily="34" charset="-120"/>
              </a:rPr>
              <a:t>• You cannot love the Father while despising His children.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2:9–11
</a:t>
            </a:r>
            <a:pPr indent="0" marL="0">
              <a:buNone/>
            </a:pPr>
            <a:r>
              <a:rPr lang="en-US" sz="1600" i="1" dirty="0">
                <a:solidFill>
                  <a:srgbClr val="EFE6D0"/>
                </a:solidFill>
                <a:latin typeface="Georgia" pitchFamily="34" charset="0"/>
                <a:ea typeface="Georgia" pitchFamily="34" charset="-122"/>
                <a:cs typeface="Georgia" pitchFamily="34" charset="-120"/>
              </a:rPr>
              <a:t>“Whoever says he is in the light and hates his brother is still in darkness.”</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Do I love God’s people in a real and practical way?</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7</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Shape 2"/>
          <p:cNvSpPr/>
          <p:nvPr/>
        </p:nvSpPr>
        <p:spPr>
          <a:xfrm>
            <a:off x="594360" y="1572768"/>
            <a:ext cx="658368" cy="658368"/>
          </a:xfrm>
          <a:prstGeom prst="ellipse">
            <a:avLst/>
          </a:prstGeom>
          <a:solidFill>
            <a:srgbClr val="C79D45"/>
          </a:solidFill>
          <a:ln w="12700">
            <a:solidFill>
              <a:srgbClr val="C79D45"/>
            </a:solidFill>
            <a:prstDash val="solid"/>
          </a:ln>
        </p:spPr>
      </p:sp>
      <p:sp>
        <p:nvSpPr>
          <p:cNvPr id="5" name="Text 3"/>
          <p:cNvSpPr/>
          <p:nvPr/>
        </p:nvSpPr>
        <p:spPr>
          <a:xfrm>
            <a:off x="594360" y="1673352"/>
            <a:ext cx="658368" cy="310896"/>
          </a:xfrm>
          <a:prstGeom prst="rect">
            <a:avLst/>
          </a:prstGeom>
          <a:noFill/>
          <a:ln/>
        </p:spPr>
        <p:txBody>
          <a:bodyPr wrap="square" lIns="0" tIns="0" rIns="0" bIns="0" rtlCol="0" anchor="ctr"/>
          <a:lstStyle/>
          <a:p>
            <a:pPr algn="ctr" indent="0" marL="0">
              <a:buNone/>
            </a:pPr>
            <a:r>
              <a:rPr lang="en-US" sz="2300" b="1" dirty="0">
                <a:solidFill>
                  <a:srgbClr val="0B0906"/>
                </a:solidFill>
                <a:latin typeface="Georgia" pitchFamily="34" charset="0"/>
                <a:ea typeface="Georgia" pitchFamily="34" charset="-122"/>
                <a:cs typeface="Georgia" pitchFamily="34" charset="-120"/>
              </a:rPr>
              <a:t>5</a:t>
            </a:r>
            <a:endParaRPr lang="en-US" sz="2300" dirty="0"/>
          </a:p>
        </p:txBody>
      </p:sp>
      <p:sp>
        <p:nvSpPr>
          <p:cNvPr id="6" name="Text 4"/>
          <p:cNvSpPr/>
          <p:nvPr/>
        </p:nvSpPr>
        <p:spPr>
          <a:xfrm>
            <a:off x="1371600" y="566928"/>
            <a:ext cx="726948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DO I LOVE THE FATHER OR THE WORLD?</a:t>
            </a:r>
            <a:endParaRPr lang="en-US" sz="3100" dirty="0"/>
          </a:p>
        </p:txBody>
      </p:sp>
      <p:sp>
        <p:nvSpPr>
          <p:cNvPr id="7" name="Text 5"/>
          <p:cNvSpPr/>
          <p:nvPr/>
        </p:nvSpPr>
        <p:spPr>
          <a:xfrm>
            <a:off x="137160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1 John 2:15–17</a:t>
            </a:r>
            <a:endParaRPr lang="en-US" sz="1500" dirty="0"/>
          </a:p>
        </p:txBody>
      </p:sp>
      <p:sp>
        <p:nvSpPr>
          <p:cNvPr id="8" name="Shape 6"/>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9" name="Text 7"/>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0:52–1:00</a:t>
            </a:r>
            <a:endParaRPr lang="en-US" sz="1100" dirty="0"/>
          </a:p>
        </p:txBody>
      </p:sp>
      <p:sp>
        <p:nvSpPr>
          <p:cNvPr id="10" name="Text 8"/>
          <p:cNvSpPr/>
          <p:nvPr/>
        </p:nvSpPr>
        <p:spPr>
          <a:xfrm>
            <a:off x="1444752" y="1847088"/>
            <a:ext cx="6263640" cy="4160520"/>
          </a:xfrm>
          <a:prstGeom prst="rect">
            <a:avLst/>
          </a:prstGeom>
          <a:noFill/>
          <a:ln/>
        </p:spPr>
        <p:txBody>
          <a:bodyPr wrap="square" lIns="762" tIns="762" rIns="762" bIns="762" rtlCol="0" anchor="t">
            <a:normAutofit/>
          </a:bodyPr>
          <a:lstStyle/>
          <a:p>
            <a:r>
              <a:rPr lang="en-US" sz="2000" dirty="0">
                <a:solidFill>
                  <a:srgbClr val="F8F8F5"/>
                </a:solidFill>
                <a:latin typeface="Aptos" pitchFamily="34" charset="0"/>
                <a:ea typeface="Aptos" pitchFamily="34" charset="-122"/>
                <a:cs typeface="Aptos" pitchFamily="34" charset="-120"/>
              </a:rPr>
              <a:t>• The world is the fallen system of desires, values, priorities, and rebellion against God.
</a:t>
            </a:r>
            <a:pPr indent="0" marL="0">
              <a:buNone/>
            </a:pPr>
            <a:r>
              <a:rPr lang="en-US" sz="2000" dirty="0">
                <a:solidFill>
                  <a:srgbClr val="F8F8F5"/>
                </a:solidFill>
                <a:latin typeface="Aptos" pitchFamily="34" charset="0"/>
                <a:ea typeface="Aptos" pitchFamily="34" charset="-122"/>
                <a:cs typeface="Aptos" pitchFamily="34" charset="-120"/>
              </a:rPr>
              <a:t>• John says two loves cannot rule the same heart.
</a:t>
            </a:r>
            <a:pPr indent="0" marL="0">
              <a:buNone/>
            </a:pPr>
            <a:r>
              <a:rPr lang="en-US" sz="2000" dirty="0">
                <a:solidFill>
                  <a:srgbClr val="F8F8F5"/>
                </a:solidFill>
                <a:latin typeface="Aptos" pitchFamily="34" charset="0"/>
                <a:ea typeface="Aptos" pitchFamily="34" charset="-122"/>
                <a:cs typeface="Aptos" pitchFamily="34" charset="-120"/>
              </a:rPr>
              <a:t>• Many want enough Jesus to escape hell, but not enough Jesus to lose the world.
</a:t>
            </a:r>
            <a:pPr indent="0" marL="0">
              <a:buNone/>
            </a:pPr>
            <a:r>
              <a:rPr lang="en-US" sz="2000" dirty="0">
                <a:solidFill>
                  <a:srgbClr val="F8F8F5"/>
                </a:solidFill>
                <a:latin typeface="Aptos" pitchFamily="34" charset="0"/>
                <a:ea typeface="Aptos" pitchFamily="34" charset="-122"/>
                <a:cs typeface="Aptos" pitchFamily="34" charset="-120"/>
              </a:rPr>
              <a:t>• The true believer may feel the pull of the world, but he cannot finally belong to it.
</a:t>
            </a:r>
            <a:endParaRPr lang="en-US" sz="2000" dirty="0"/>
          </a:p>
        </p:txBody>
      </p:sp>
      <p:sp>
        <p:nvSpPr>
          <p:cNvPr id="11" name="Text 9"/>
          <p:cNvSpPr/>
          <p:nvPr/>
        </p:nvSpPr>
        <p:spPr>
          <a:xfrm>
            <a:off x="8046720" y="1682496"/>
            <a:ext cx="3337560" cy="1938528"/>
          </a:xfrm>
          <a:prstGeom prst="rect">
            <a:avLst>
              <a:gd name="adj" fmla="val 3774"/>
            </a:avLst>
          </a:prstGeom>
          <a:solidFill>
            <a:srgbClr val="241C12">
              <a:alpha val="95000"/>
            </a:srgbClr>
          </a:solidFill>
          <a:ln>
            <a:solidFill>
              <a:srgbClr val="9F7830">
                <a:alpha val="80000"/>
              </a:srgbClr>
            </a:solidFill>
          </a:ln>
        </p:spPr>
        <p:txBody>
          <a:bodyPr wrap="square" lIns="2286" tIns="2286" rIns="2286" bIns="2286" rtlCol="0" anchor="ctr">
            <a:normAutofit/>
          </a:bodyPr>
          <a:lstStyle/>
          <a:p>
            <a:pPr indent="0" marL="0">
              <a:buNone/>
            </a:pPr>
            <a:r>
              <a:rPr lang="en-US" sz="1300" b="1" dirty="0">
                <a:solidFill>
                  <a:srgbClr val="C79D45"/>
                </a:solidFill>
                <a:latin typeface="Aptos" pitchFamily="34" charset="0"/>
                <a:ea typeface="Aptos" pitchFamily="34" charset="-122"/>
                <a:cs typeface="Aptos" pitchFamily="34" charset="-120"/>
              </a:rPr>
              <a:t>1 JOHN 2:15–17
</a:t>
            </a:r>
            <a:pPr indent="0" marL="0">
              <a:buNone/>
            </a:pPr>
            <a:r>
              <a:rPr lang="en-US" sz="1600" i="1" dirty="0">
                <a:solidFill>
                  <a:srgbClr val="EFE6D0"/>
                </a:solidFill>
                <a:latin typeface="Georgia" pitchFamily="34" charset="0"/>
                <a:ea typeface="Georgia" pitchFamily="34" charset="-122"/>
                <a:cs typeface="Georgia" pitchFamily="34" charset="-120"/>
              </a:rPr>
              <a:t>“If anyone loves the world, the love of the Father is not in him.”</a:t>
            </a:r>
            <a:endParaRPr lang="en-US" sz="1300" dirty="0"/>
          </a:p>
        </p:txBody>
      </p:sp>
      <p:sp>
        <p:nvSpPr>
          <p:cNvPr id="12" name="Text 10"/>
          <p:cNvSpPr/>
          <p:nvPr/>
        </p:nvSpPr>
        <p:spPr>
          <a:xfrm>
            <a:off x="8046720" y="4005072"/>
            <a:ext cx="3337560" cy="1600200"/>
          </a:xfrm>
          <a:prstGeom prst="rect">
            <a:avLst>
              <a:gd name="adj" fmla="val 4571"/>
            </a:avLst>
          </a:prstGeom>
          <a:solidFill>
            <a:srgbClr val="3A2A14">
              <a:alpha val="96000"/>
            </a:srgbClr>
          </a:solidFill>
          <a:ln>
            <a:solidFill>
              <a:srgbClr val="C79D45">
                <a:alpha val="90000"/>
              </a:srgbClr>
            </a:solidFill>
          </a:ln>
        </p:spPr>
        <p:txBody>
          <a:bodyPr wrap="square" lIns="2286" tIns="2286" rIns="2286" bIns="2286" rtlCol="0" anchor="ctr">
            <a:normAutofit/>
          </a:bodyPr>
          <a:lstStyle/>
          <a:p>
            <a:pPr indent="0" marL="0">
              <a:buNone/>
            </a:pPr>
            <a:r>
              <a:rPr lang="en-US" sz="1100" b="1" dirty="0">
                <a:solidFill>
                  <a:srgbClr val="C79D45"/>
                </a:solidFill>
                <a:latin typeface="Aptos" pitchFamily="34" charset="0"/>
                <a:ea typeface="Aptos" pitchFamily="34" charset="-122"/>
                <a:cs typeface="Aptos" pitchFamily="34" charset="-120"/>
              </a:rPr>
              <a:t>MEN’S REFLECTION
</a:t>
            </a:r>
            <a:pPr indent="0" marL="0">
              <a:buNone/>
            </a:pPr>
            <a:r>
              <a:rPr lang="en-US" sz="1650" i="1" dirty="0">
                <a:solidFill>
                  <a:srgbClr val="F8F8F5"/>
                </a:solidFill>
                <a:latin typeface="Georgia" pitchFamily="34" charset="0"/>
                <a:ea typeface="Georgia" pitchFamily="34" charset="-122"/>
                <a:cs typeface="Georgia" pitchFamily="34" charset="-120"/>
              </a:rPr>
              <a:t>What captures my heart — the Father or the age?</a:t>
            </a:r>
            <a:endParaRPr lang="en-US" sz="1100" dirty="0"/>
          </a:p>
        </p:txBody>
      </p:sp>
      <p:sp>
        <p:nvSpPr>
          <p:cNvPr id="13" name="Text 11"/>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5" name="Text 12"/>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8</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B0906"/>
        </a:solidFill>
      </p:bgPr>
    </p:bg>
    <p:spTree>
      <p:nvGrpSpPr>
        <p:cNvPr id="1" name=""/>
        <p:cNvGrpSpPr/>
        <p:nvPr/>
      </p:nvGrpSpPr>
      <p:grpSpPr>
        <a:xfrm>
          <a:off x="0" y="0"/>
          <a:ext cx="0" cy="0"/>
          <a:chOff x="0" y="0"/>
          <a:chExt cx="0" cy="0"/>
        </a:xfrm>
      </p:grpSpPr>
      <p:sp>
        <p:nvSpPr>
          <p:cNvPr id="2" name="Shape 0"/>
          <p:cNvSpPr/>
          <p:nvPr/>
        </p:nvSpPr>
        <p:spPr>
          <a:xfrm>
            <a:off x="365760" y="329184"/>
            <a:ext cx="11457432" cy="0"/>
          </a:xfrm>
          <a:prstGeom prst="line">
            <a:avLst/>
          </a:prstGeom>
          <a:noFill/>
          <a:ln w="12700">
            <a:solidFill>
              <a:srgbClr val="C79D45"/>
            </a:solidFill>
            <a:prstDash val="solid"/>
          </a:ln>
        </p:spPr>
      </p:sp>
      <p:sp>
        <p:nvSpPr>
          <p:cNvPr id="3" name="Shape 1"/>
          <p:cNvSpPr/>
          <p:nvPr/>
        </p:nvSpPr>
        <p:spPr>
          <a:xfrm>
            <a:off x="365760" y="6492240"/>
            <a:ext cx="11457432" cy="0"/>
          </a:xfrm>
          <a:prstGeom prst="line">
            <a:avLst/>
          </a:prstGeom>
          <a:noFill/>
          <a:ln w="7620">
            <a:solidFill>
              <a:srgbClr val="9F7830"/>
            </a:solidFill>
            <a:prstDash val="solid"/>
          </a:ln>
        </p:spPr>
      </p:sp>
      <p:sp>
        <p:nvSpPr>
          <p:cNvPr id="4" name="Text 2"/>
          <p:cNvSpPr/>
          <p:nvPr/>
        </p:nvSpPr>
        <p:spPr>
          <a:xfrm>
            <a:off x="594360" y="566928"/>
            <a:ext cx="8458200" cy="502920"/>
          </a:xfrm>
          <a:prstGeom prst="rect">
            <a:avLst/>
          </a:prstGeom>
          <a:noFill/>
          <a:ln/>
        </p:spPr>
        <p:txBody>
          <a:bodyPr wrap="square" lIns="254" tIns="254" rIns="254" bIns="254" rtlCol="0" anchor="ctr">
            <a:normAutofit/>
          </a:bodyPr>
          <a:lstStyle/>
          <a:p>
            <a:pPr indent="0" marL="0">
              <a:buNone/>
            </a:pPr>
            <a:r>
              <a:rPr lang="en-US" sz="3100" b="1" dirty="0">
                <a:solidFill>
                  <a:srgbClr val="EFE6D0"/>
                </a:solidFill>
                <a:latin typeface="Georgia" pitchFamily="34" charset="0"/>
                <a:ea typeface="Georgia" pitchFamily="34" charset="-122"/>
                <a:cs typeface="Georgia" pitchFamily="34" charset="-120"/>
              </a:rPr>
              <a:t>10-MINUTE BREAK</a:t>
            </a:r>
            <a:endParaRPr lang="en-US" sz="3100" dirty="0"/>
          </a:p>
        </p:txBody>
      </p:sp>
      <p:sp>
        <p:nvSpPr>
          <p:cNvPr id="5" name="Text 3"/>
          <p:cNvSpPr/>
          <p:nvPr/>
        </p:nvSpPr>
        <p:spPr>
          <a:xfrm>
            <a:off x="594360" y="1115568"/>
            <a:ext cx="8595360" cy="320040"/>
          </a:xfrm>
          <a:prstGeom prst="rect">
            <a:avLst/>
          </a:prstGeom>
          <a:noFill/>
          <a:ln/>
        </p:spPr>
        <p:txBody>
          <a:bodyPr wrap="square" lIns="254" tIns="254" rIns="254" bIns="254" rtlCol="0" anchor="ctr">
            <a:normAutofit/>
          </a:bodyPr>
          <a:lstStyle/>
          <a:p>
            <a:pPr indent="0" marL="0">
              <a:buNone/>
            </a:pPr>
            <a:r>
              <a:rPr lang="en-US" sz="1500" b="1" dirty="0">
                <a:solidFill>
                  <a:srgbClr val="C79D45"/>
                </a:solidFill>
                <a:latin typeface="Aptos" pitchFamily="34" charset="0"/>
                <a:ea typeface="Aptos" pitchFamily="34" charset="-122"/>
                <a:cs typeface="Aptos" pitchFamily="34" charset="-120"/>
              </a:rPr>
              <a:t>Return ready for Tests 6–10</a:t>
            </a:r>
            <a:endParaRPr lang="en-US" sz="1500" dirty="0"/>
          </a:p>
        </p:txBody>
      </p:sp>
      <p:sp>
        <p:nvSpPr>
          <p:cNvPr id="6" name="Shape 4"/>
          <p:cNvSpPr/>
          <p:nvPr/>
        </p:nvSpPr>
        <p:spPr>
          <a:xfrm>
            <a:off x="9509760" y="621792"/>
            <a:ext cx="2148840" cy="411480"/>
          </a:xfrm>
          <a:prstGeom prst="roundRect">
            <a:avLst>
              <a:gd name="adj" fmla="val 15556"/>
            </a:avLst>
          </a:prstGeom>
          <a:solidFill>
            <a:srgbClr val="241C12">
              <a:alpha val="95000"/>
            </a:srgbClr>
          </a:solidFill>
          <a:ln w="12700">
            <a:solidFill>
              <a:srgbClr val="9F7830">
                <a:alpha val="85000"/>
              </a:srgbClr>
            </a:solidFill>
            <a:prstDash val="solid"/>
          </a:ln>
        </p:spPr>
      </p:sp>
      <p:sp>
        <p:nvSpPr>
          <p:cNvPr id="7" name="Text 5"/>
          <p:cNvSpPr/>
          <p:nvPr/>
        </p:nvSpPr>
        <p:spPr>
          <a:xfrm>
            <a:off x="9582912" y="713232"/>
            <a:ext cx="2011680" cy="201168"/>
          </a:xfrm>
          <a:prstGeom prst="rect">
            <a:avLst/>
          </a:prstGeom>
          <a:noFill/>
          <a:ln/>
        </p:spPr>
        <p:txBody>
          <a:bodyPr wrap="square" lIns="0" tIns="0" rIns="0" bIns="0" rtlCol="0" anchor="ctr"/>
          <a:lstStyle/>
          <a:p>
            <a:pPr algn="ctr" indent="0" marL="0">
              <a:buNone/>
            </a:pPr>
            <a:r>
              <a:rPr lang="en-US" sz="1100" b="1" dirty="0">
                <a:solidFill>
                  <a:srgbClr val="EFE6D0"/>
                </a:solidFill>
                <a:latin typeface="Aptos" pitchFamily="34" charset="0"/>
                <a:ea typeface="Aptos" pitchFamily="34" charset="-122"/>
                <a:cs typeface="Aptos" pitchFamily="34" charset="-120"/>
              </a:rPr>
              <a:t>1:00–1:10</a:t>
            </a:r>
            <a:endParaRPr lang="en-US" sz="1100" dirty="0"/>
          </a:p>
        </p:txBody>
      </p:sp>
      <p:sp>
        <p:nvSpPr>
          <p:cNvPr id="8" name="Text 6"/>
          <p:cNvSpPr/>
          <p:nvPr/>
        </p:nvSpPr>
        <p:spPr>
          <a:xfrm>
            <a:off x="1783080" y="1828800"/>
            <a:ext cx="8641080" cy="2514600"/>
          </a:xfrm>
          <a:prstGeom prst="rect">
            <a:avLst/>
          </a:prstGeom>
          <a:solidFill>
            <a:srgbClr val="241C12">
              <a:alpha val="96000"/>
            </a:srgbClr>
          </a:solidFill>
          <a:ln>
            <a:solidFill>
              <a:srgbClr val="9F7830">
                <a:alpha val="85000"/>
              </a:srgbClr>
            </a:solidFill>
          </a:ln>
        </p:spPr>
        <p:txBody>
          <a:bodyPr wrap="square" lIns="3175" tIns="3175" rIns="3175" bIns="3175" rtlCol="0" anchor="ctr">
            <a:normAutofit/>
          </a:bodyPr>
          <a:lstStyle/>
          <a:p>
            <a:pPr algn="ctr" indent="0" marL="0">
              <a:buNone/>
            </a:pPr>
            <a:r>
              <a:rPr lang="en-US" sz="2600" b="1" dirty="0">
                <a:solidFill>
                  <a:srgbClr val="EFE6D0"/>
                </a:solidFill>
                <a:latin typeface="Georgia" pitchFamily="34" charset="0"/>
                <a:ea typeface="Georgia" pitchFamily="34" charset="-122"/>
                <a:cs typeface="Georgia" pitchFamily="34" charset="-120"/>
              </a:rPr>
              <a:t>During the break, don’t just refresh your body — ask God to search your heart.
</a:t>
            </a:r>
            <a:pPr algn="ctr" indent="0" marL="0">
              <a:buNone/>
            </a:pPr>
            <a:r>
              <a:rPr lang="en-US" sz="2000" b="1" dirty="0">
                <a:solidFill>
                  <a:srgbClr val="C79D45"/>
                </a:solidFill>
                <a:latin typeface="Aptos" pitchFamily="34" charset="0"/>
                <a:ea typeface="Aptos" pitchFamily="34" charset="-122"/>
                <a:cs typeface="Aptos" pitchFamily="34" charset="-120"/>
              </a:rPr>
              <a:t>Reflection: Where did the first five tests press me the most?</a:t>
            </a:r>
            <a:endParaRPr lang="en-US" sz="2600" dirty="0"/>
          </a:p>
        </p:txBody>
      </p:sp>
      <p:sp>
        <p:nvSpPr>
          <p:cNvPr id="9" name="Text 7"/>
          <p:cNvSpPr/>
          <p:nvPr/>
        </p:nvSpPr>
        <p:spPr>
          <a:xfrm>
            <a:off x="566928" y="6556248"/>
            <a:ext cx="11064240" cy="146304"/>
          </a:xfrm>
          <a:prstGeom prst="rect">
            <a:avLst/>
          </a:prstGeom>
          <a:noFill/>
          <a:ln/>
        </p:spPr>
        <p:txBody>
          <a:bodyPr wrap="square" lIns="0" tIns="0" rIns="0" bIns="0" rtlCol="0" anchor="ctr"/>
          <a:lstStyle/>
          <a:p>
            <a:pPr algn="r" indent="0" marL="0">
              <a:buNone/>
            </a:pPr>
            <a:r>
              <a:rPr lang="en-US" sz="850" dirty="0">
                <a:solidFill>
                  <a:srgbClr val="BEB49E"/>
                </a:solidFill>
                <a:latin typeface="Aptos" pitchFamily="34" charset="0"/>
                <a:ea typeface="Aptos" pitchFamily="34" charset="-122"/>
                <a:cs typeface="Aptos" pitchFamily="34" charset="-120"/>
              </a:rPr>
              <a:t>The Tests of a True Walk • Men’s Meeting • 1 John</a:t>
            </a:r>
            <a:endParaRPr lang="en-US" sz="850" dirty="0"/>
          </a:p>
        </p:txBody>
      </p:sp>
      <p:sp>
        <p:nvSpPr>
          <p:cNvPr id="11" name="Text 8"/>
          <p:cNvSpPr/>
          <p:nvPr/>
        </p:nvSpPr>
        <p:spPr>
          <a:xfrm>
            <a:off x="11658600" y="6528816"/>
            <a:ext cx="228600" cy="146304"/>
          </a:xfrm>
          <a:prstGeom prst="rect">
            <a:avLst/>
          </a:prstGeom>
          <a:noFill/>
          <a:ln/>
        </p:spPr>
        <p:txBody>
          <a:bodyPr wrap="square" lIns="0" tIns="0" rIns="0" bIns="0" rtlCol="0" anchor="ctr"/>
          <a:lstStyle/>
          <a:p>
            <a:pPr algn="r" indent="0" marL="0">
              <a:buNone/>
            </a:pPr>
            <a:r>
              <a:rPr lang="en-US" sz="800" dirty="0">
                <a:solidFill>
                  <a:srgbClr val="BEB49E"/>
                </a:solidFill>
                <a:latin typeface="Aptos" pitchFamily="34" charset="0"/>
                <a:ea typeface="Aptos" pitchFamily="34" charset="-122"/>
                <a:cs typeface="Aptos"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OpenAI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Tests of a True Walk</dc:title>
  <dc:subject>The Tests of a True Walk - 10-point sermon presentation with detailed speaker notes</dc:subject>
  <dc:creator>OpenAI</dc:creator>
  <cp:lastModifiedBy>OpenAI</cp:lastModifiedBy>
  <cp:revision>1</cp:revision>
  <dcterms:created xsi:type="dcterms:W3CDTF">2026-07-11T00:22:13Z</dcterms:created>
  <dcterms:modified xsi:type="dcterms:W3CDTF">2026-07-11T00:22:13Z</dcterms:modified>
</cp:coreProperties>
</file>